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82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3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8" d="100"/>
          <a:sy n="28" d="100"/>
        </p:scale>
        <p:origin x="1380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99E9-61DA-4246-8394-3611C6EAA975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76C6-8A05-4CBB-9C1A-7E48E6AD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5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99E9-61DA-4246-8394-3611C6EAA975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76C6-8A05-4CBB-9C1A-7E48E6AD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99E9-61DA-4246-8394-3611C6EAA975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76C6-8A05-4CBB-9C1A-7E48E6AD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5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99E9-61DA-4246-8394-3611C6EAA975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76C6-8A05-4CBB-9C1A-7E48E6AD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9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99E9-61DA-4246-8394-3611C6EAA975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76C6-8A05-4CBB-9C1A-7E48E6AD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8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99E9-61DA-4246-8394-3611C6EAA975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76C6-8A05-4CBB-9C1A-7E48E6AD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34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99E9-61DA-4246-8394-3611C6EAA975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76C6-8A05-4CBB-9C1A-7E48E6AD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4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99E9-61DA-4246-8394-3611C6EAA975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76C6-8A05-4CBB-9C1A-7E48E6AD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2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99E9-61DA-4246-8394-3611C6EAA975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76C6-8A05-4CBB-9C1A-7E48E6AD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0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99E9-61DA-4246-8394-3611C6EAA975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76C6-8A05-4CBB-9C1A-7E48E6AD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3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99E9-61DA-4246-8394-3611C6EAA975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76C6-8A05-4CBB-9C1A-7E48E6AD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8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299E9-61DA-4246-8394-3611C6EAA975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776C6-8A05-4CBB-9C1A-7E48E6AD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3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337" y="4353339"/>
            <a:ext cx="2038356" cy="1358904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184" y="450574"/>
            <a:ext cx="1948069" cy="1461052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0817" y="450574"/>
            <a:ext cx="1855304" cy="1391478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25" y="4267200"/>
            <a:ext cx="2041576" cy="1531182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600337" y="1384845"/>
            <a:ext cx="7556915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3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38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809" y="1696279"/>
            <a:ext cx="9687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 সেটঃ আলোচনা সংশ্লিষ্ট সকল সেট যদি একটি নির্দিষ্ট সেটের উপসেট হয় তবে ঐ নির্দিষ্ট সেটকে  উপসেটগুলোর সাপেক্ষে সার্বিক সেট বলে।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595" y="3650340"/>
            <a:ext cx="5592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 বড় হাতের অক্ষর </a:t>
            </a:r>
            <a:r>
              <a:rPr lang="en-US" sz="3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U </a:t>
            </a:r>
            <a:r>
              <a:rPr lang="bn-BD" sz="3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endParaRPr lang="en-US" sz="36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357" y="4651513"/>
            <a:ext cx="2747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 দ্বারা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7809" y="391602"/>
            <a:ext cx="2425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83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3921690" cy="962634"/>
          </a:xfrm>
          <a:noFill/>
        </p:spPr>
        <p:txBody>
          <a:bodyPr>
            <a:normAutofit/>
          </a:bodyPr>
          <a:lstStyle/>
          <a:p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চিত্রগুলো লক্ষ্য করঃ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6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1670" y="278296"/>
            <a:ext cx="2491408" cy="24649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93164" y="318051"/>
            <a:ext cx="2358887" cy="24649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03236" y="339468"/>
            <a:ext cx="2133601" cy="22131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57739" y="1484243"/>
            <a:ext cx="808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65983" y="1550504"/>
            <a:ext cx="808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44139" y="1391478"/>
            <a:ext cx="1258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71670" y="3457088"/>
            <a:ext cx="3505201" cy="2479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65983" y="3457089"/>
            <a:ext cx="3737113" cy="2479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468139" y="3457088"/>
            <a:ext cx="3511826" cy="23606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9603" y="3882885"/>
            <a:ext cx="1616764" cy="14312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25216" y="3888648"/>
            <a:ext cx="1590263" cy="15447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830417" y="4038168"/>
            <a:ext cx="1424609" cy="12457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542721" y="3796173"/>
            <a:ext cx="1537253" cy="14312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9144001" y="3796172"/>
            <a:ext cx="1497496" cy="14312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9892749" y="3775719"/>
            <a:ext cx="1510748" cy="1637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95861" y="377686"/>
            <a:ext cx="3803373" cy="2674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958470" y="728870"/>
            <a:ext cx="1563756" cy="14444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892749" y="596348"/>
            <a:ext cx="1510748" cy="14709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382540" y="1166191"/>
            <a:ext cx="1709530" cy="14246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144001" y="1166191"/>
            <a:ext cx="410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641497" y="728870"/>
            <a:ext cx="569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230678" y="2067339"/>
            <a:ext cx="410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21635" y="4409662"/>
            <a:ext cx="50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372139" y="4661020"/>
            <a:ext cx="390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09322" y="4511789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40557" y="4293704"/>
            <a:ext cx="503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349409" y="4293704"/>
            <a:ext cx="543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813774" y="4594328"/>
            <a:ext cx="397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04801" y="6088656"/>
                <a:ext cx="115293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1" y="6088656"/>
                <a:ext cx="1152938" cy="9233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30417" y="6088656"/>
                <a:ext cx="176916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417" y="6088656"/>
                <a:ext cx="1769166" cy="9233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9144000" y="6088657"/>
                <a:ext cx="1378225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0" y="6088657"/>
                <a:ext cx="1378225" cy="101566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9382540" y="106017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57739" y="305232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009859" y="3057219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740348" y="3184844"/>
            <a:ext cx="496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" grpId="0" animBg="1"/>
      <p:bldP spid="3" grpId="0" animBg="1"/>
      <p:bldP spid="17" grpId="0" animBg="1"/>
      <p:bldP spid="18" grpId="0" animBg="1"/>
      <p:bldP spid="19" grpId="0" animBg="1"/>
      <p:bldP spid="20" grpId="0" animBg="1"/>
      <p:bldP spid="32" grpId="0"/>
      <p:bldP spid="33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পূরক সেটঃ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U 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 সেট এবং 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সেটটি 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U 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উপসেট। 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সেটের </a:t>
            </a:r>
            <a:b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বহির্ভূত সকল উপাদান নিয়ে গঠিত সেটকে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সেটের পূরক সেট বলে।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87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09128" y="989044"/>
                <a:ext cx="9218644" cy="2911151"/>
              </a:xfrm>
              <a:noFill/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bn-BD" sz="3600" dirty="0" smtClean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BD" sz="3600" dirty="0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জোড়ায় কাজঃ</a:t>
                </a:r>
                <a:endParaRPr lang="bn-BD" sz="36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bn-BD" sz="3600" dirty="0" smtClean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BD" sz="3600" dirty="0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যদি </a:t>
                </a:r>
                <a:r>
                  <a:rPr lang="en-US" sz="3600" dirty="0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U=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6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3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3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d>
                  </m:oMath>
                </a14:m>
                <a:r>
                  <a:rPr lang="en-US" sz="3600" dirty="0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এবং </a:t>
                </a:r>
                <a:r>
                  <a:rPr lang="en-US" sz="3600" dirty="0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6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sz="3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  <m:r>
                          <a:rPr lang="en-US" sz="3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  <m:r>
                          <a:rPr lang="en-US" sz="3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7</m:t>
                        </m:r>
                      </m:e>
                    </m:d>
                  </m:oMath>
                </a14:m>
                <a:r>
                  <a:rPr lang="en-US" sz="3600" dirty="0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হয় তবে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6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 কর।</a:t>
                </a:r>
                <a:endParaRPr lang="en-US" sz="36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9128" y="989044"/>
                <a:ext cx="9218644" cy="2911151"/>
              </a:xfrm>
              <a:blipFill rotWithShape="0">
                <a:blip r:embed="rId2"/>
                <a:stretch>
                  <a:fillRect l="-1983" b="-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070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682" y="377650"/>
            <a:ext cx="1906044" cy="1087895"/>
          </a:xfrm>
          <a:noFill/>
        </p:spPr>
        <p:txBody>
          <a:bodyPr>
            <a:normAutofit/>
          </a:bodyPr>
          <a:lstStyle/>
          <a:p>
            <a:r>
              <a:rPr lang="bn-BD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endParaRPr lang="en-US" sz="36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49682" y="1636952"/>
                <a:ext cx="4197263" cy="1916809"/>
              </a:xfrm>
              <a:noFill/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=U-A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   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-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d>
                  </m:oMath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   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9682" y="1636952"/>
                <a:ext cx="4197263" cy="1916809"/>
              </a:xfrm>
              <a:blipFill rotWithShape="0">
                <a:blip r:embed="rId2"/>
                <a:stretch>
                  <a:fillRect t="-47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265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524" y="177234"/>
            <a:ext cx="2468671" cy="1150525"/>
          </a:xfrm>
          <a:noFill/>
        </p:spPr>
        <p:txBody>
          <a:bodyPr>
            <a:normAutofit/>
          </a:bodyPr>
          <a:lstStyle/>
          <a:p>
            <a:r>
              <a:rPr lang="bn-BD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US" sz="36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1353" y="1888255"/>
                <a:ext cx="9640094" cy="1381038"/>
              </a:xfrm>
              <a:noFill/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bn-BD" sz="36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যদি </a:t>
                </a:r>
                <a:r>
                  <a:rPr lang="en-US" sz="36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U=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6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7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8</m:t>
                        </m:r>
                      </m:e>
                    </m:d>
                    <m:r>
                      <a:rPr lang="en-US" sz="36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,</m:t>
                    </m:r>
                  </m:oMath>
                </a14:m>
                <a:r>
                  <a:rPr lang="en-US" sz="36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A=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60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7</m:t>
                        </m:r>
                      </m:e>
                    </m:d>
                    <m:r>
                      <a:rPr lang="en-US" sz="3600" b="0" i="0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 </m:t>
                    </m:r>
                  </m:oMath>
                </a14:m>
                <a:r>
                  <a:rPr lang="en-US" sz="36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60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</m:e>
                    </m:d>
                  </m:oMath>
                </a14:m>
                <a:r>
                  <a:rPr lang="bn-BD" sz="36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হলে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6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bn-BD" sz="360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𝐴</m:t>
                            </m:r>
                            <m:r>
                              <a:rPr lang="en-US" sz="36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∪</m:t>
                            </m:r>
                            <m:r>
                              <a:rPr lang="en-US" sz="36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𝑐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bn-BD" sz="36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 কর।</a:t>
                </a:r>
                <a:endPara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1353" y="1888255"/>
                <a:ext cx="9640094" cy="1381038"/>
              </a:xfrm>
              <a:blipFill rotWithShape="0">
                <a:blip r:embed="rId2"/>
                <a:stretch>
                  <a:fillRect l="-1961" t="-9292" r="-10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12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36124" y="336201"/>
                <a:ext cx="10492408" cy="6003234"/>
              </a:xfrm>
              <a:noFill/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bn-BD" sz="3600" dirty="0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সমাধানঃ</a:t>
                </a:r>
                <a:endParaRPr lang="bn-BD" sz="36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BD" sz="3600" dirty="0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দেওয়া আছে,</a:t>
                </a:r>
                <a:endParaRPr lang="bn-BD" sz="36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3600" dirty="0" smtClean="0">
                    <a:solidFill>
                      <a:srgbClr val="FFC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U=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60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  <m:r>
                          <a:rPr lang="en-US" sz="36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sz="36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36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  <m:r>
                          <a:rPr lang="en-US" sz="36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  <m:r>
                          <a:rPr lang="en-US" sz="36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  <m:r>
                          <a:rPr lang="en-US" sz="36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7</m:t>
                        </m:r>
                        <m:r>
                          <a:rPr lang="en-US" sz="36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8</m:t>
                        </m:r>
                      </m:e>
                    </m:d>
                  </m:oMath>
                </a14:m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36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60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  <m:r>
                          <a:rPr lang="en-US" sz="36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sz="36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  <m:r>
                          <a:rPr lang="en-US" sz="36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7</m:t>
                        </m:r>
                      </m:e>
                    </m:d>
                  </m:oMath>
                </a14:m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36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6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  <m:r>
                          <a:rPr 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</m:e>
                    </m:d>
                  </m:oMath>
                </a14:m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36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∪</m:t>
                    </m:r>
                    <m:r>
                      <a:rPr lang="en-US" sz="36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𝐵</m:t>
                    </m:r>
                  </m:oMath>
                </a14:m>
                <a:r>
                  <a:rPr lang="en-US" sz="36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60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7</m:t>
                        </m:r>
                      </m:e>
                    </m:d>
                    <m:r>
                      <a:rPr lang="en-US" sz="360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∪</m:t>
                    </m:r>
                  </m:oMath>
                </a14:m>
                <a:r>
                  <a:rPr lang="en-US" sz="36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60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</m:e>
                    </m:d>
                  </m:oMath>
                </a14:m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36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6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7</m:t>
                        </m:r>
                      </m:e>
                    </m:d>
                  </m:oMath>
                </a14:m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𝐴</m:t>
                            </m:r>
                            <m:r>
                              <a:rPr lang="en-US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∪</m:t>
                            </m:r>
                            <m:r>
                              <a:rPr lang="en-US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=U-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𝐴</m:t>
                        </m:r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∪</m:t>
                        </m:r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𝐵</m:t>
                        </m:r>
                      </m:e>
                    </m:d>
                  </m:oMath>
                </a14:m>
                <a:endParaRPr lang="en-US" sz="36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36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7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8</m:t>
                        </m:r>
                      </m:e>
                    </m:d>
                  </m:oMath>
                </a14:m>
                <a:r>
                  <a:rPr lang="en-US" sz="36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-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7</m:t>
                        </m:r>
                      </m:e>
                    </m:d>
                  </m:oMath>
                </a14:m>
                <a:r>
                  <a:rPr lang="en-US" sz="36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6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3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  <m:r>
                          <a:rPr lang="en-US" sz="3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3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8</m:t>
                        </m:r>
                      </m:e>
                    </m:d>
                  </m:oMath>
                </a14:m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6124" y="336201"/>
                <a:ext cx="10492408" cy="6003234"/>
              </a:xfrm>
              <a:blipFill rotWithShape="0">
                <a:blip r:embed="rId2"/>
                <a:stretch>
                  <a:fillRect l="-1743" t="-2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004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980156" cy="1213154"/>
          </a:xfrm>
          <a:noFill/>
        </p:spPr>
        <p:txBody>
          <a:bodyPr>
            <a:norm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মুল্যায়নঃ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9261764" cy="4048702"/>
              </a:xfrm>
              <a:noFill/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bn-BD" sz="3600" dirty="0" smtClean="0">
                    <a:solidFill>
                      <a:schemeClr val="accent2"/>
                    </a:solidFill>
                  </a:rPr>
                  <a:t>১। সার্বিক সেটকে কোন অক্ষর দিয়ে প্রকাশ করা হয়েছে?</a:t>
                </a:r>
                <a:endParaRPr lang="en-US" sz="3600" dirty="0" smtClean="0">
                  <a:solidFill>
                    <a:schemeClr val="accent2"/>
                  </a:solidFill>
                </a:endParaRPr>
              </a:p>
              <a:p>
                <a:pPr marL="0" indent="0">
                  <a:buNone/>
                </a:pPr>
                <a:r>
                  <a:rPr lang="bn-BD" sz="3600" dirty="0" smtClean="0">
                    <a:solidFill>
                      <a:schemeClr val="accent2"/>
                    </a:solidFill>
                  </a:rPr>
                  <a:t>(ক)</a:t>
                </a:r>
                <a:r>
                  <a:rPr lang="en-US" sz="3600" dirty="0" smtClean="0">
                    <a:solidFill>
                      <a:schemeClr val="accent2"/>
                    </a:solidFill>
                  </a:rPr>
                  <a:t>K</a:t>
                </a:r>
                <a:r>
                  <a:rPr lang="bn-BD" sz="3600" dirty="0" smtClean="0">
                    <a:solidFill>
                      <a:schemeClr val="accent2"/>
                    </a:solidFill>
                  </a:rPr>
                  <a:t>           (খ)  </a:t>
                </a:r>
                <a:r>
                  <a:rPr lang="en-US" sz="3600" dirty="0" smtClean="0">
                    <a:solidFill>
                      <a:schemeClr val="accent2"/>
                    </a:solidFill>
                  </a:rPr>
                  <a:t>M</a:t>
                </a:r>
                <a:r>
                  <a:rPr lang="bn-BD" sz="3600" dirty="0" smtClean="0">
                    <a:solidFill>
                      <a:schemeClr val="accent2"/>
                    </a:solidFill>
                  </a:rPr>
                  <a:t>        </a:t>
                </a:r>
                <a:r>
                  <a:rPr lang="en-US" sz="3600" dirty="0" smtClean="0">
                    <a:solidFill>
                      <a:schemeClr val="accent2"/>
                    </a:solidFill>
                  </a:rPr>
                  <a:t>  </a:t>
                </a:r>
                <a:r>
                  <a:rPr lang="bn-BD" sz="3600" dirty="0" smtClean="0">
                    <a:solidFill>
                      <a:schemeClr val="accent2"/>
                    </a:solidFill>
                  </a:rPr>
                  <a:t> (গ)  </a:t>
                </a:r>
                <a:r>
                  <a:rPr lang="en-US" sz="3600" dirty="0" smtClean="0">
                    <a:solidFill>
                      <a:schemeClr val="accent2"/>
                    </a:solidFill>
                  </a:rPr>
                  <a:t>U</a:t>
                </a:r>
                <a:r>
                  <a:rPr lang="bn-BD" sz="3600" dirty="0" smtClean="0">
                    <a:solidFill>
                      <a:schemeClr val="accent2"/>
                    </a:solidFill>
                  </a:rPr>
                  <a:t>            (ঘ)</a:t>
                </a:r>
                <a:r>
                  <a:rPr lang="en-US" sz="3600" dirty="0">
                    <a:solidFill>
                      <a:schemeClr val="accent2"/>
                    </a:solidFill>
                  </a:rPr>
                  <a:t>S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𝔦</m:t>
                    </m:r>
                  </m:oMath>
                </a14:m>
                <a:r>
                  <a:rPr lang="en-US" i="1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r>
                  <a:rPr lang="bn-BD" sz="36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bn-BD" sz="3600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সার্বিক সেটকে আয়তক্ষেত্র দ্বারা প্রকাশ করা হয়েছে</a:t>
                </a:r>
                <a:endParaRPr lang="en-US" i="1" dirty="0" smtClean="0"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bn-BD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𝔦𝔦</m:t>
                    </m:r>
                    <m:r>
                      <a:rPr lang="bn-BD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bn-BD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=U-A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bn-BD" sz="36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𝔦𝔦𝔦</m:t>
                    </m:r>
                    <m:r>
                      <a:rPr lang="en-US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bn-BD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en-US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</m:e>
                    </m:d>
                  </m:oMath>
                </a14:m>
                <a:r>
                  <a:rPr lang="en-US" sz="3600" dirty="0" smtClean="0">
                    <a:solidFill>
                      <a:srgbClr val="0070C0"/>
                    </a:solidFill>
                  </a:rPr>
                  <a:t> , B=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en-US" sz="3600" dirty="0" smtClean="0">
                    <a:solidFill>
                      <a:srgbClr val="0070C0"/>
                    </a:solidFill>
                  </a:rPr>
                  <a:t> </a:t>
                </a:r>
                <a:r>
                  <a:rPr lang="bn-BD" sz="3600" dirty="0" smtClean="0">
                    <a:solidFill>
                      <a:srgbClr val="0070C0"/>
                    </a:solidFill>
                  </a:rPr>
                  <a:t>হলে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rgbClr val="0070C0"/>
                    </a:solidFill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6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sz="3600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bn-BD" sz="3600" dirty="0" smtClean="0">
                    <a:solidFill>
                      <a:srgbClr val="0070C0"/>
                    </a:solidFill>
                  </a:rPr>
                  <a:t>উপরের তথ্যের আলোকে নিচের কোনটি সঠিক-</a:t>
                </a:r>
              </a:p>
              <a:p>
                <a:pPr marL="0" indent="0">
                  <a:buNone/>
                </a:pPr>
                <a:r>
                  <a:rPr lang="bn-BD" dirty="0" smtClean="0"/>
                  <a:t> </a:t>
                </a:r>
                <a:r>
                  <a:rPr lang="bn-BD" sz="3600" dirty="0" smtClean="0"/>
                  <a:t>(ক)  </a:t>
                </a:r>
                <a14:m>
                  <m:oMath xmlns:m="http://schemas.openxmlformats.org/officeDocument/2006/math">
                    <m:r>
                      <a:rPr lang="bn-BD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𝔦</m:t>
                    </m:r>
                  </m:oMath>
                </a14:m>
                <a:r>
                  <a:rPr lang="bn-BD" sz="3600" dirty="0" smtClean="0"/>
                  <a:t>      (খ) </a:t>
                </a:r>
                <a14:m>
                  <m:oMath xmlns:m="http://schemas.openxmlformats.org/officeDocument/2006/math">
                    <m:r>
                      <a:rPr lang="bn-BD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𝔦</m:t>
                    </m:r>
                  </m:oMath>
                </a14:m>
                <a:r>
                  <a:rPr lang="bn-BD" sz="3600" dirty="0" smtClean="0"/>
                  <a:t>  , </a:t>
                </a:r>
                <a14:m>
                  <m:oMath xmlns:m="http://schemas.openxmlformats.org/officeDocument/2006/math">
                    <m:r>
                      <a:rPr lang="bn-BD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𝔦𝔦</m:t>
                    </m:r>
                    <m:r>
                      <a:rPr lang="bn-BD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bn-BD" sz="3600" dirty="0" smtClean="0"/>
                  <a:t>(গ) </a:t>
                </a:r>
                <a14:m>
                  <m:oMath xmlns:m="http://schemas.openxmlformats.org/officeDocument/2006/math">
                    <m:r>
                      <a:rPr lang="bn-BD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𝔦𝔦</m:t>
                    </m:r>
                  </m:oMath>
                </a14:m>
                <a:r>
                  <a:rPr lang="bn-BD" sz="3600" dirty="0" smtClean="0"/>
                  <a:t> </a:t>
                </a:r>
                <a:r>
                  <a:rPr lang="bn-BD" sz="3600" dirty="0"/>
                  <a:t>,</a:t>
                </a:r>
                <a:r>
                  <a:rPr lang="bn-BD" sz="3600" dirty="0" smtClean="0"/>
                  <a:t> </a:t>
                </a:r>
                <a14:m>
                  <m:oMath xmlns:m="http://schemas.openxmlformats.org/officeDocument/2006/math">
                    <m:r>
                      <a:rPr lang="bn-BD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𝔦𝔦𝔦</m:t>
                    </m:r>
                  </m:oMath>
                </a14:m>
                <a:r>
                  <a:rPr lang="bn-BD" sz="3600" dirty="0"/>
                  <a:t> </a:t>
                </a:r>
                <a:r>
                  <a:rPr lang="bn-BD" sz="3600" dirty="0" smtClean="0"/>
                  <a:t>  (ঘ)</a:t>
                </a:r>
                <a:r>
                  <a:rPr lang="bn-BD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𝔦</m:t>
                    </m:r>
                  </m:oMath>
                </a14:m>
                <a:r>
                  <a:rPr lang="bn-BD" dirty="0"/>
                  <a:t> </a:t>
                </a:r>
                <a:r>
                  <a:rPr lang="bn-BD" dirty="0" smtClean="0"/>
                  <a:t>,</a:t>
                </a:r>
                <a:r>
                  <a:rPr lang="bn-BD" dirty="0" smtClean="0">
                    <a:ea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bn-B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𝔦𝔦</m:t>
                    </m:r>
                  </m:oMath>
                </a14:m>
                <a:r>
                  <a:rPr lang="bn-BD" dirty="0"/>
                  <a:t> , </a:t>
                </a:r>
                <a14:m>
                  <m:oMath xmlns:m="http://schemas.openxmlformats.org/officeDocument/2006/math">
                    <m:r>
                      <a:rPr lang="bn-B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𝔦𝔦𝔦</m:t>
                    </m:r>
                  </m:oMath>
                </a14:m>
                <a:r>
                  <a:rPr lang="bn-BD" dirty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9261764" cy="4048702"/>
              </a:xfrm>
              <a:blipFill rotWithShape="0">
                <a:blip r:embed="rId2"/>
                <a:stretch>
                  <a:fillRect l="-2041" t="-4211" b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467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771378" cy="599379"/>
          </a:xfrm>
          <a:noFill/>
        </p:spPr>
        <p:txBody>
          <a:bodyPr>
            <a:normAutofit fontScale="90000"/>
          </a:bodyPr>
          <a:lstStyle/>
          <a:p>
            <a:r>
              <a:rPr lang="bn-BD" dirty="0" smtClean="0">
                <a:solidFill>
                  <a:srgbClr val="0070C0"/>
                </a:solidFill>
              </a:rPr>
              <a:t>বাড়ির কাজঃ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88512" y="1690688"/>
                <a:ext cx="9946710" cy="1403241"/>
              </a:xfrm>
              <a:noFill/>
            </p:spPr>
            <p:txBody>
              <a:bodyPr/>
              <a:lstStyle/>
              <a:p>
                <a:r>
                  <a:rPr lang="bn-BD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যদি </a:t>
                </a:r>
                <a:r>
                  <a:rPr lang="en-US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U=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7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8</m:t>
                        </m:r>
                      </m:e>
                    </m:d>
                    <m:r>
                      <a:rPr lang="en-US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,</m:t>
                    </m:r>
                  </m:oMath>
                </a14:m>
                <a:r>
                  <a:rPr lang="en-US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A=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  <m:r>
                          <a:rPr lang="en-US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  <m:r>
                          <a:rPr lang="en-US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7</m:t>
                        </m:r>
                      </m:e>
                    </m:d>
                    <m:r>
                      <a:rPr lang="en-US" dirty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 </m:t>
                    </m:r>
                  </m:oMath>
                </a14:m>
                <a:r>
                  <a:rPr lang="en-US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  <m:r>
                          <a:rPr lang="en-US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</m:e>
                    </m:d>
                  </m:oMath>
                </a14:m>
                <a:r>
                  <a:rPr lang="bn-BD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হয় তবে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𝑐</m:t>
                        </m:r>
                      </m:sup>
                    </m:sSup>
                    <m:r>
                      <a:rPr lang="bn-BD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⋃</m:t>
                    </m:r>
                    <m:sSup>
                      <m:sSupPr>
                        <m:ctrlPr>
                          <a:rPr lang="bn-BD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𝐵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bn-BD" dirty="0" smtClean="0">
                    <a:solidFill>
                      <a:srgbClr val="7030A0"/>
                    </a:solidFill>
                  </a:rPr>
                  <a:t>নির্ণয়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88512" y="1690688"/>
                <a:ext cx="9946710" cy="1403241"/>
              </a:xfrm>
              <a:blipFill rotWithShape="0">
                <a:blip r:embed="rId2"/>
                <a:stretch>
                  <a:fillRect l="-1103" t="-6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107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0248"/>
            <a:ext cx="10515600" cy="1325563"/>
          </a:xfrm>
        </p:spPr>
        <p:txBody>
          <a:bodyPr/>
          <a:lstStyle/>
          <a:p>
            <a:r>
              <a:rPr lang="bn-BD" dirty="0" smtClean="0">
                <a:solidFill>
                  <a:srgbClr val="7030A0"/>
                </a:solidFill>
              </a:rPr>
              <a:t>শিক্ষক পরিচিতি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sz="4400" dirty="0" smtClean="0">
                <a:solidFill>
                  <a:srgbClr val="00B0F0"/>
                </a:solidFill>
              </a:rPr>
              <a:t>মোঃ আসাদুজ্জামান</a:t>
            </a:r>
          </a:p>
          <a:p>
            <a:pPr marL="0" indent="0">
              <a:buNone/>
            </a:pPr>
            <a:r>
              <a:rPr lang="bn-BD" sz="4400" dirty="0" smtClean="0">
                <a:solidFill>
                  <a:schemeClr val="accent5">
                    <a:lumMod val="75000"/>
                  </a:schemeClr>
                </a:solidFill>
              </a:rPr>
              <a:t>সহকারী শিক্ষক (গণিত)</a:t>
            </a:r>
          </a:p>
          <a:p>
            <a:pPr marL="0" indent="0">
              <a:buNone/>
            </a:pPr>
            <a:r>
              <a:rPr lang="bn-BD" sz="4400" dirty="0" smtClean="0">
                <a:solidFill>
                  <a:srgbClr val="00B0F0"/>
                </a:solidFill>
              </a:rPr>
              <a:t>কুয়াতপুর জিন্নাতিয়া দাখিল মাদ্রাসা,পাচবিবি,জয়পুরহাট।</a:t>
            </a:r>
            <a:endParaRPr lang="en-US" sz="4400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992" y="226579"/>
            <a:ext cx="3461808" cy="2596356"/>
          </a:xfrm>
          <a:prstGeom prst="roundRect">
            <a:avLst>
              <a:gd name="adj" fmla="val 8594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0602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00392" cy="7076662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sp>
        <p:nvSpPr>
          <p:cNvPr id="8" name="TextBox 7"/>
          <p:cNvSpPr txBox="1"/>
          <p:nvPr/>
        </p:nvSpPr>
        <p:spPr>
          <a:xfrm rot="19911503">
            <a:off x="1733018" y="1313110"/>
            <a:ext cx="862043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59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2286"/>
            <a:ext cx="2456145" cy="1225681"/>
          </a:xfrm>
          <a:noFill/>
        </p:spPr>
        <p:txBody>
          <a:bodyPr>
            <a:normAutofit/>
          </a:bodyPr>
          <a:lstStyle/>
          <a:p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পরিচিতিঃ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028145" cy="3209838"/>
          </a:xfrm>
          <a:noFill/>
        </p:spPr>
        <p:txBody>
          <a:bodyPr>
            <a:norm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নবম</a:t>
            </a:r>
          </a:p>
          <a:p>
            <a:r>
              <a:rPr lang="bn-BD" sz="3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২৪-১১-২০১৫ইং।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4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872" y="161961"/>
            <a:ext cx="7062051" cy="1297947"/>
          </a:xfrm>
          <a:noFill/>
        </p:spPr>
        <p:txBody>
          <a:bodyPr/>
          <a:lstStyle/>
          <a:p>
            <a:r>
              <a:rPr lang="bn-BD" dirty="0" smtClean="0">
                <a:solidFill>
                  <a:srgbClr val="7030A0"/>
                </a:solidFill>
              </a:rPr>
              <a:t>চিত্রগুলো ভালভাবে লক্ষ্যকরঃ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9" name="Content Placeholder 1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21" y="1459908"/>
            <a:ext cx="2811057" cy="1872867"/>
          </a:xfrm>
          <a:solidFill>
            <a:srgbClr val="00B0F0"/>
          </a:solidFill>
          <a:ln w="28575">
            <a:solidFill>
              <a:schemeClr val="tx1"/>
            </a:solidFill>
          </a:ln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558" y="1718630"/>
            <a:ext cx="2412464" cy="159956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672" y="3986557"/>
            <a:ext cx="2647455" cy="198303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949" y="3875247"/>
            <a:ext cx="1724025" cy="265747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435" y="1603513"/>
            <a:ext cx="4608457" cy="171468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0619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আজকের পাঠ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400" dirty="0" smtClean="0"/>
              <a:t>সার্বিক সেট ও পূরক সেট।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812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896" y="145552"/>
            <a:ext cx="2010836" cy="789140"/>
          </a:xfrm>
          <a:noFill/>
        </p:spPr>
        <p:txBody>
          <a:bodyPr>
            <a:norm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895" y="1456640"/>
            <a:ext cx="5818749" cy="1950439"/>
          </a:xfrm>
          <a:noFill/>
        </p:spPr>
        <p:txBody>
          <a:bodyPr>
            <a:normAutofit/>
          </a:bodyPr>
          <a:lstStyle/>
          <a:p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 সেট কী তা বলতে পারবে</a:t>
            </a:r>
          </a:p>
          <a:p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পূরক সেট কী তা বলতে পারবে</a:t>
            </a:r>
          </a:p>
          <a:p>
            <a:pPr marL="0" indent="0"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6895" y="90688"/>
            <a:ext cx="6771729" cy="4408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8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10414" cy="1363467"/>
          </a:xfrm>
          <a:noFill/>
        </p:spPr>
        <p:txBody>
          <a:bodyPr>
            <a:norm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ভালভাবে লক্ষ্যকরঃ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79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10817" y="159026"/>
            <a:ext cx="2928731" cy="292873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214191" y="159027"/>
            <a:ext cx="2955235" cy="296848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686260" y="159027"/>
            <a:ext cx="3008244" cy="292873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21635" y="3604591"/>
            <a:ext cx="4174435" cy="25841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86329" y="3604592"/>
            <a:ext cx="4108175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23651" y="4399722"/>
            <a:ext cx="2093844" cy="19480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69425" y="3604591"/>
            <a:ext cx="1948069" cy="18155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070573" y="4081670"/>
            <a:ext cx="1974574" cy="17890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79443" y="1378226"/>
            <a:ext cx="530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96070" y="1378226"/>
            <a:ext cx="1020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59687" y="1378226"/>
            <a:ext cx="834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93843" y="4399722"/>
            <a:ext cx="1245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840278" y="4399722"/>
            <a:ext cx="821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86260" y="3935896"/>
            <a:ext cx="596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289774" y="4769054"/>
            <a:ext cx="543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474226" y="5632174"/>
            <a:ext cx="808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52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04" y="89881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bn-BD" sz="4000" dirty="0" smtClean="0"/>
              <a:t>একক কাজঃ</a:t>
            </a:r>
          </a:p>
          <a:p>
            <a:pPr marL="0" indent="0">
              <a:buNone/>
            </a:pPr>
            <a:endParaRPr lang="bn-BD" sz="4000" dirty="0" smtClean="0"/>
          </a:p>
          <a:p>
            <a:pPr marL="0" indent="0">
              <a:buNone/>
            </a:pPr>
            <a:r>
              <a:rPr lang="bn-BD" sz="4000" dirty="0" smtClean="0"/>
              <a:t>১।সার্বিক সেট </a:t>
            </a:r>
            <a:r>
              <a:rPr lang="bn-BD" sz="4000" dirty="0"/>
              <a:t>বলতে কি বুঝায়</a:t>
            </a:r>
            <a:endParaRPr lang="en-US" sz="4000" dirty="0"/>
          </a:p>
          <a:p>
            <a:pPr marL="0" indent="0">
              <a:buNone/>
            </a:pPr>
            <a:r>
              <a:rPr lang="bn-BD" sz="4000" dirty="0" smtClean="0"/>
              <a:t>২।চিত্রে সার্বিক সেটকে ইংরেজী কোন অক্ষর দিয়ে বুঝানো হয়েছে</a:t>
            </a:r>
          </a:p>
          <a:p>
            <a:pPr marL="0" indent="0">
              <a:buNone/>
            </a:pPr>
            <a:r>
              <a:rPr lang="bn-BD" sz="4000" dirty="0" smtClean="0"/>
              <a:t>৩।সার্বিক সেটকে জ্যামিতিক কোন চিত্র দিয়ে বুঝানো হয়েছে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2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koshBAN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232</Words>
  <Application>Microsoft Office PowerPoint</Application>
  <PresentationFormat>Widescreen</PresentationFormat>
  <Paragraphs>86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Cambria Math</vt:lpstr>
      <vt:lpstr>NikoshBAN</vt:lpstr>
      <vt:lpstr>Office Theme</vt:lpstr>
      <vt:lpstr>PowerPoint Presentation</vt:lpstr>
      <vt:lpstr>শিক্ষক পরিচিতি</vt:lpstr>
      <vt:lpstr>পাঠ পরিচিতিঃ</vt:lpstr>
      <vt:lpstr>চিত্রগুলো ভালভাবে লক্ষ্যকরঃ</vt:lpstr>
      <vt:lpstr>আজকের পাঠ</vt:lpstr>
      <vt:lpstr>শিখনফলঃ</vt:lpstr>
      <vt:lpstr>চিত্রগুলো ভালভাবে লক্ষ্যকরঃ</vt:lpstr>
      <vt:lpstr>PowerPoint Presentation</vt:lpstr>
      <vt:lpstr>PowerPoint Presentation</vt:lpstr>
      <vt:lpstr>PowerPoint Presentation</vt:lpstr>
      <vt:lpstr>নিচের চিত্রগুলো লক্ষ্য করঃ</vt:lpstr>
      <vt:lpstr>PowerPoint Presentation</vt:lpstr>
      <vt:lpstr>পূরক সেটঃ U সার্বিক সেট এবং A সেটটি U এর উপসেট। A সেটের  বহির্ভূত সকল উপাদান নিয়ে গঠিত সেটকেA সেটের পূরক সেট বলে।</vt:lpstr>
      <vt:lpstr>PowerPoint Presentation</vt:lpstr>
      <vt:lpstr>সমাধানঃ</vt:lpstr>
      <vt:lpstr>দলীয় কাজঃ</vt:lpstr>
      <vt:lpstr>PowerPoint Presentation</vt:lpstr>
      <vt:lpstr>মুল্যায়নঃ</vt:lpstr>
      <vt:lpstr>বাড়ির কাজঃ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আমার সোনার বাংলা আমি তোমায় ভালো বাসি                                                                    </dc:title>
  <dc:creator>DOEL</dc:creator>
  <cp:lastModifiedBy>DOEL</cp:lastModifiedBy>
  <cp:revision>139</cp:revision>
  <dcterms:created xsi:type="dcterms:W3CDTF">2015-11-19T03:42:14Z</dcterms:created>
  <dcterms:modified xsi:type="dcterms:W3CDTF">2015-11-30T05:25:38Z</dcterms:modified>
</cp:coreProperties>
</file>